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0" r:id="rId5"/>
    <p:sldId id="259" r:id="rId6"/>
    <p:sldId id="264" r:id="rId7"/>
    <p:sldId id="265" r:id="rId8"/>
    <p:sldId id="261" r:id="rId9"/>
    <p:sldId id="262" r:id="rId10"/>
    <p:sldId id="263"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09"/>
    <p:restoredTop sz="94694"/>
  </p:normalViewPr>
  <p:slideViewPr>
    <p:cSldViewPr snapToGrid="0" snapToObjects="1">
      <p:cViewPr>
        <p:scale>
          <a:sx n="143" d="100"/>
          <a:sy n="143" d="100"/>
        </p:scale>
        <p:origin x="1216" y="8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3/28/19</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3/28/19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3/28/19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3/28/19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3/28/19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3/28/19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3/28/19</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3/28/19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3/28/19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3/28/19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3/28/19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3/28/19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3/28/19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3/28/19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3/28/19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3/28/19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3/28/19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3/28/19</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1.wdp"/><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91623-B7A3-8246-B100-25E77D9D19E1}"/>
              </a:ext>
            </a:extLst>
          </p:cNvPr>
          <p:cNvSpPr>
            <a:spLocks noGrp="1"/>
          </p:cNvSpPr>
          <p:nvPr>
            <p:ph type="ctrTitle"/>
          </p:nvPr>
        </p:nvSpPr>
        <p:spPr/>
        <p:txBody>
          <a:bodyPr/>
          <a:lstStyle/>
          <a:p>
            <a:r>
              <a:rPr lang="en-US" dirty="0"/>
              <a:t>ETL Project</a:t>
            </a:r>
          </a:p>
        </p:txBody>
      </p:sp>
      <p:sp>
        <p:nvSpPr>
          <p:cNvPr id="3" name="Subtitle 2">
            <a:extLst>
              <a:ext uri="{FF2B5EF4-FFF2-40B4-BE49-F238E27FC236}">
                <a16:creationId xmlns:a16="http://schemas.microsoft.com/office/drawing/2014/main" id="{965C595E-BB0A-374F-9091-D76296B006A8}"/>
              </a:ext>
            </a:extLst>
          </p:cNvPr>
          <p:cNvSpPr>
            <a:spLocks noGrp="1"/>
          </p:cNvSpPr>
          <p:nvPr>
            <p:ph type="subTitle" idx="1"/>
          </p:nvPr>
        </p:nvSpPr>
        <p:spPr/>
        <p:txBody>
          <a:bodyPr/>
          <a:lstStyle/>
          <a:p>
            <a:r>
              <a:rPr lang="en-US" dirty="0"/>
              <a:t>BY Xavier de la rosa</a:t>
            </a:r>
          </a:p>
        </p:txBody>
      </p:sp>
    </p:spTree>
    <p:extLst>
      <p:ext uri="{BB962C8B-B14F-4D97-AF65-F5344CB8AC3E}">
        <p14:creationId xmlns:p14="http://schemas.microsoft.com/office/powerpoint/2010/main" val="2810624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E93DB-BFFD-8047-AFF8-026BD2DDC132}"/>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5954513B-6981-1646-9F73-21F589F99975}"/>
              </a:ext>
            </a:extLst>
          </p:cNvPr>
          <p:cNvSpPr>
            <a:spLocks noGrp="1"/>
          </p:cNvSpPr>
          <p:nvPr>
            <p:ph idx="1"/>
          </p:nvPr>
        </p:nvSpPr>
        <p:spPr/>
        <p:txBody>
          <a:bodyPr/>
          <a:lstStyle/>
          <a:p>
            <a:pPr marL="0" indent="0">
              <a:buNone/>
            </a:pPr>
            <a:r>
              <a:rPr lang="en-US" b="1" dirty="0"/>
              <a:t>Final Findings:</a:t>
            </a:r>
          </a:p>
          <a:p>
            <a:r>
              <a:rPr lang="en-US" dirty="0"/>
              <a:t>Over the course of this project we found that there was a substantial increase in parking citations from 2014 to 2015 and beyond. We believe this is due to the fact that there was immense profit incentives.</a:t>
            </a:r>
          </a:p>
          <a:p>
            <a:r>
              <a:rPr lang="en-US" dirty="0"/>
              <a:t>Further, we would like to recognize there are patterns for when tickets are given out, such as the second of every month is when the most tickets are given and around noon during the day.</a:t>
            </a:r>
          </a:p>
          <a:p>
            <a:r>
              <a:rPr lang="en-US" dirty="0"/>
              <a:t>Video Game Sales analysis </a:t>
            </a:r>
            <a:r>
              <a:rPr lang="en-US"/>
              <a:t>show that</a:t>
            </a:r>
            <a:endParaRPr lang="en-US" dirty="0"/>
          </a:p>
          <a:p>
            <a:endParaRPr lang="en-US" dirty="0"/>
          </a:p>
        </p:txBody>
      </p:sp>
    </p:spTree>
    <p:extLst>
      <p:ext uri="{BB962C8B-B14F-4D97-AF65-F5344CB8AC3E}">
        <p14:creationId xmlns:p14="http://schemas.microsoft.com/office/powerpoint/2010/main" val="2902194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05D4D-91E6-0D45-AA80-37492ED0F40A}"/>
              </a:ext>
            </a:extLst>
          </p:cNvPr>
          <p:cNvSpPr>
            <a:spLocks noGrp="1"/>
          </p:cNvSpPr>
          <p:nvPr>
            <p:ph type="title"/>
          </p:nvPr>
        </p:nvSpPr>
        <p:spPr/>
        <p:txBody>
          <a:bodyPr/>
          <a:lstStyle/>
          <a:p>
            <a:r>
              <a:rPr lang="en-US" dirty="0"/>
              <a:t>Project Overview</a:t>
            </a:r>
          </a:p>
        </p:txBody>
      </p:sp>
      <p:sp>
        <p:nvSpPr>
          <p:cNvPr id="3" name="Content Placeholder 2">
            <a:extLst>
              <a:ext uri="{FF2B5EF4-FFF2-40B4-BE49-F238E27FC236}">
                <a16:creationId xmlns:a16="http://schemas.microsoft.com/office/drawing/2014/main" id="{B2BDB63D-D68C-A945-BD6E-5D808D2F1C8E}"/>
              </a:ext>
            </a:extLst>
          </p:cNvPr>
          <p:cNvSpPr>
            <a:spLocks noGrp="1"/>
          </p:cNvSpPr>
          <p:nvPr>
            <p:ph idx="1"/>
          </p:nvPr>
        </p:nvSpPr>
        <p:spPr/>
        <p:txBody>
          <a:bodyPr/>
          <a:lstStyle/>
          <a:p>
            <a:r>
              <a:rPr lang="en-US" dirty="0"/>
              <a:t>Objective: To extract, transform, and load Los Angeles Parking Citations data and Video Game Sales data.</a:t>
            </a:r>
          </a:p>
          <a:p>
            <a:r>
              <a:rPr lang="en-US" dirty="0"/>
              <a:t>Background: The city of Angeles hosts the citation dataset that is used in this project on Kaggle.com and is updated daily. Additionally, video games sales data is also found on Kaggle.com. </a:t>
            </a:r>
          </a:p>
          <a:p>
            <a:endParaRPr lang="en-US" dirty="0"/>
          </a:p>
        </p:txBody>
      </p:sp>
      <p:pic>
        <p:nvPicPr>
          <p:cNvPr id="6" name="Picture 5">
            <a:extLst>
              <a:ext uri="{FF2B5EF4-FFF2-40B4-BE49-F238E27FC236}">
                <a16:creationId xmlns:a16="http://schemas.microsoft.com/office/drawing/2014/main" id="{8038D584-503A-1841-9926-5508F202295A}"/>
              </a:ext>
            </a:extLst>
          </p:cNvPr>
          <p:cNvPicPr>
            <a:picLocks noChangeAspect="1"/>
          </p:cNvPicPr>
          <p:nvPr/>
        </p:nvPicPr>
        <p:blipFill rotWithShape="1">
          <a:blip r:embed="rId2"/>
          <a:srcRect t="21496" b="50001"/>
          <a:stretch/>
        </p:blipFill>
        <p:spPr>
          <a:xfrm>
            <a:off x="518367" y="4232550"/>
            <a:ext cx="5010307" cy="1787250"/>
          </a:xfrm>
          <a:prstGeom prst="rect">
            <a:avLst/>
          </a:prstGeom>
        </p:spPr>
      </p:pic>
      <p:pic>
        <p:nvPicPr>
          <p:cNvPr id="5" name="Picture 4">
            <a:extLst>
              <a:ext uri="{FF2B5EF4-FFF2-40B4-BE49-F238E27FC236}">
                <a16:creationId xmlns:a16="http://schemas.microsoft.com/office/drawing/2014/main" id="{7FC80D20-4CFD-0A4B-B4E4-CF5CA9B6C10E}"/>
              </a:ext>
            </a:extLst>
          </p:cNvPr>
          <p:cNvPicPr>
            <a:picLocks noChangeAspect="1"/>
          </p:cNvPicPr>
          <p:nvPr/>
        </p:nvPicPr>
        <p:blipFill>
          <a:blip r:embed="rId3"/>
          <a:stretch>
            <a:fillRect/>
          </a:stretch>
        </p:blipFill>
        <p:spPr>
          <a:xfrm>
            <a:off x="6243483" y="4232550"/>
            <a:ext cx="5010307" cy="1787250"/>
          </a:xfrm>
          <a:prstGeom prst="rect">
            <a:avLst/>
          </a:prstGeom>
        </p:spPr>
      </p:pic>
    </p:spTree>
    <p:extLst>
      <p:ext uri="{BB962C8B-B14F-4D97-AF65-F5344CB8AC3E}">
        <p14:creationId xmlns:p14="http://schemas.microsoft.com/office/powerpoint/2010/main" val="3011765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ADF69-2595-F54A-AECB-DC4AEBF649CC}"/>
              </a:ext>
            </a:extLst>
          </p:cNvPr>
          <p:cNvSpPr>
            <a:spLocks noGrp="1"/>
          </p:cNvSpPr>
          <p:nvPr>
            <p:ph type="title"/>
          </p:nvPr>
        </p:nvSpPr>
        <p:spPr/>
        <p:txBody>
          <a:bodyPr/>
          <a:lstStyle/>
          <a:p>
            <a:r>
              <a:rPr lang="en-US" dirty="0"/>
              <a:t>Extraction (Citation Data)</a:t>
            </a:r>
          </a:p>
        </p:txBody>
      </p:sp>
      <p:sp>
        <p:nvSpPr>
          <p:cNvPr id="3" name="Content Placeholder 2">
            <a:extLst>
              <a:ext uri="{FF2B5EF4-FFF2-40B4-BE49-F238E27FC236}">
                <a16:creationId xmlns:a16="http://schemas.microsoft.com/office/drawing/2014/main" id="{B4C8276E-04EE-C64C-97BE-4B350429275E}"/>
              </a:ext>
            </a:extLst>
          </p:cNvPr>
          <p:cNvSpPr>
            <a:spLocks noGrp="1"/>
          </p:cNvSpPr>
          <p:nvPr>
            <p:ph idx="1"/>
          </p:nvPr>
        </p:nvSpPr>
        <p:spPr/>
        <p:txBody>
          <a:bodyPr/>
          <a:lstStyle/>
          <a:p>
            <a:r>
              <a:rPr lang="en-US" dirty="0"/>
              <a:t>Size of the data is roughly over 1 GB.</a:t>
            </a:r>
          </a:p>
          <a:p>
            <a:r>
              <a:rPr lang="en-US" dirty="0"/>
              <a:t>Data ranges from 2010-2019.</a:t>
            </a:r>
          </a:p>
          <a:p>
            <a:r>
              <a:rPr lang="en-US" dirty="0"/>
              <a:t>The data is given in a CSV format and consists of 19 columns all of which add up to more than 9 million rows of data.</a:t>
            </a:r>
          </a:p>
          <a:p>
            <a:r>
              <a:rPr lang="en-US" dirty="0"/>
              <a:t>Most of the columns; however, were not usable as they had null values or values for which did correlate with meaningful data.</a:t>
            </a:r>
          </a:p>
          <a:p>
            <a:r>
              <a:rPr lang="en-US" dirty="0"/>
              <a:t>The columns in this dataset used are as follows:</a:t>
            </a:r>
          </a:p>
          <a:p>
            <a:endParaRPr lang="en-US" dirty="0"/>
          </a:p>
        </p:txBody>
      </p:sp>
      <p:pic>
        <p:nvPicPr>
          <p:cNvPr id="5" name="Picture 4">
            <a:extLst>
              <a:ext uri="{FF2B5EF4-FFF2-40B4-BE49-F238E27FC236}">
                <a16:creationId xmlns:a16="http://schemas.microsoft.com/office/drawing/2014/main" id="{45884C9C-0B3A-CE42-AAE8-36B2AAFF9F1D}"/>
              </a:ext>
            </a:extLst>
          </p:cNvPr>
          <p:cNvPicPr>
            <a:picLocks noChangeAspect="1"/>
          </p:cNvPicPr>
          <p:nvPr/>
        </p:nvPicPr>
        <p:blipFill>
          <a:blip r:embed="rId2"/>
          <a:stretch>
            <a:fillRect/>
          </a:stretch>
        </p:blipFill>
        <p:spPr>
          <a:xfrm>
            <a:off x="8632868" y="5297625"/>
            <a:ext cx="1426061" cy="872588"/>
          </a:xfrm>
          <a:prstGeom prst="rect">
            <a:avLst/>
          </a:prstGeom>
        </p:spPr>
      </p:pic>
      <p:pic>
        <p:nvPicPr>
          <p:cNvPr id="7" name="Picture 6">
            <a:extLst>
              <a:ext uri="{FF2B5EF4-FFF2-40B4-BE49-F238E27FC236}">
                <a16:creationId xmlns:a16="http://schemas.microsoft.com/office/drawing/2014/main" id="{3862B7A2-FB7A-3843-9696-A19BA360BD12}"/>
              </a:ext>
            </a:extLst>
          </p:cNvPr>
          <p:cNvPicPr>
            <a:picLocks noChangeAspect="1"/>
          </p:cNvPicPr>
          <p:nvPr/>
        </p:nvPicPr>
        <p:blipFill rotWithShape="1">
          <a:blip r:embed="rId3"/>
          <a:srcRect l="5269"/>
          <a:stretch/>
        </p:blipFill>
        <p:spPr>
          <a:xfrm>
            <a:off x="1311587" y="5297625"/>
            <a:ext cx="7399596" cy="872588"/>
          </a:xfrm>
          <a:prstGeom prst="rect">
            <a:avLst/>
          </a:prstGeom>
        </p:spPr>
      </p:pic>
    </p:spTree>
    <p:extLst>
      <p:ext uri="{BB962C8B-B14F-4D97-AF65-F5344CB8AC3E}">
        <p14:creationId xmlns:p14="http://schemas.microsoft.com/office/powerpoint/2010/main" val="3538069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ADF69-2595-F54A-AECB-DC4AEBF649CC}"/>
              </a:ext>
            </a:extLst>
          </p:cNvPr>
          <p:cNvSpPr>
            <a:spLocks noGrp="1"/>
          </p:cNvSpPr>
          <p:nvPr>
            <p:ph type="title"/>
          </p:nvPr>
        </p:nvSpPr>
        <p:spPr/>
        <p:txBody>
          <a:bodyPr/>
          <a:lstStyle/>
          <a:p>
            <a:r>
              <a:rPr lang="en-US" dirty="0"/>
              <a:t>Extraction (Video Game Sales)</a:t>
            </a:r>
          </a:p>
        </p:txBody>
      </p:sp>
      <p:sp>
        <p:nvSpPr>
          <p:cNvPr id="3" name="Content Placeholder 2">
            <a:extLst>
              <a:ext uri="{FF2B5EF4-FFF2-40B4-BE49-F238E27FC236}">
                <a16:creationId xmlns:a16="http://schemas.microsoft.com/office/drawing/2014/main" id="{B4C8276E-04EE-C64C-97BE-4B350429275E}"/>
              </a:ext>
            </a:extLst>
          </p:cNvPr>
          <p:cNvSpPr>
            <a:spLocks noGrp="1"/>
          </p:cNvSpPr>
          <p:nvPr>
            <p:ph idx="1"/>
          </p:nvPr>
        </p:nvSpPr>
        <p:spPr/>
        <p:txBody>
          <a:bodyPr/>
          <a:lstStyle/>
          <a:p>
            <a:r>
              <a:rPr lang="en-US" dirty="0"/>
              <a:t>Size of the data is roughly 1.4 MB.</a:t>
            </a:r>
          </a:p>
          <a:p>
            <a:r>
              <a:rPr lang="en-US" dirty="0"/>
              <a:t> Dataset ranges from 1984-2020.</a:t>
            </a:r>
          </a:p>
          <a:p>
            <a:r>
              <a:rPr lang="en-US" dirty="0"/>
              <a:t>This data is also given in a CSV format and consists of 11 columns.</a:t>
            </a:r>
          </a:p>
        </p:txBody>
      </p:sp>
      <p:pic>
        <p:nvPicPr>
          <p:cNvPr id="5" name="Picture 4">
            <a:extLst>
              <a:ext uri="{FF2B5EF4-FFF2-40B4-BE49-F238E27FC236}">
                <a16:creationId xmlns:a16="http://schemas.microsoft.com/office/drawing/2014/main" id="{1B5020BB-1E66-6A45-A93B-10E6DAE71027}"/>
              </a:ext>
            </a:extLst>
          </p:cNvPr>
          <p:cNvPicPr>
            <a:picLocks noChangeAspect="1"/>
          </p:cNvPicPr>
          <p:nvPr/>
        </p:nvPicPr>
        <p:blipFill rotWithShape="1">
          <a:blip r:embed="rId2"/>
          <a:srcRect b="6612"/>
          <a:stretch/>
        </p:blipFill>
        <p:spPr>
          <a:xfrm>
            <a:off x="1122830" y="4663611"/>
            <a:ext cx="8825659" cy="426972"/>
          </a:xfrm>
          <a:prstGeom prst="rect">
            <a:avLst/>
          </a:prstGeom>
        </p:spPr>
      </p:pic>
    </p:spTree>
    <p:extLst>
      <p:ext uri="{BB962C8B-B14F-4D97-AF65-F5344CB8AC3E}">
        <p14:creationId xmlns:p14="http://schemas.microsoft.com/office/powerpoint/2010/main" val="1133742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BC33B-F574-9042-9011-99A314CA6269}"/>
              </a:ext>
            </a:extLst>
          </p:cNvPr>
          <p:cNvSpPr>
            <a:spLocks noGrp="1"/>
          </p:cNvSpPr>
          <p:nvPr>
            <p:ph type="title"/>
          </p:nvPr>
        </p:nvSpPr>
        <p:spPr/>
        <p:txBody>
          <a:bodyPr/>
          <a:lstStyle/>
          <a:p>
            <a:r>
              <a:rPr lang="en-US" dirty="0"/>
              <a:t>Transformation</a:t>
            </a:r>
          </a:p>
        </p:txBody>
      </p:sp>
      <p:sp>
        <p:nvSpPr>
          <p:cNvPr id="3" name="Content Placeholder 2">
            <a:extLst>
              <a:ext uri="{FF2B5EF4-FFF2-40B4-BE49-F238E27FC236}">
                <a16:creationId xmlns:a16="http://schemas.microsoft.com/office/drawing/2014/main" id="{2F2D87BE-C1F7-D249-B9A1-3B4C84A4CAD4}"/>
              </a:ext>
            </a:extLst>
          </p:cNvPr>
          <p:cNvSpPr>
            <a:spLocks noGrp="1"/>
          </p:cNvSpPr>
          <p:nvPr>
            <p:ph idx="1"/>
          </p:nvPr>
        </p:nvSpPr>
        <p:spPr/>
        <p:txBody>
          <a:bodyPr/>
          <a:lstStyle/>
          <a:p>
            <a:r>
              <a:rPr lang="en-US" dirty="0"/>
              <a:t>The LA citations dataset had to undergo multiple cleaning stages as shown here:</a:t>
            </a:r>
          </a:p>
        </p:txBody>
      </p:sp>
      <p:pic>
        <p:nvPicPr>
          <p:cNvPr id="7" name="Picture 6">
            <a:extLst>
              <a:ext uri="{FF2B5EF4-FFF2-40B4-BE49-F238E27FC236}">
                <a16:creationId xmlns:a16="http://schemas.microsoft.com/office/drawing/2014/main" id="{020AE0B5-43FB-774A-ABB8-C644C803E106}"/>
              </a:ext>
            </a:extLst>
          </p:cNvPr>
          <p:cNvPicPr>
            <a:picLocks noChangeAspect="1"/>
          </p:cNvPicPr>
          <p:nvPr/>
        </p:nvPicPr>
        <p:blipFill>
          <a:blip r:embed="rId2"/>
          <a:stretch>
            <a:fillRect/>
          </a:stretch>
        </p:blipFill>
        <p:spPr>
          <a:xfrm>
            <a:off x="2211387" y="3259530"/>
            <a:ext cx="7672899" cy="931109"/>
          </a:xfrm>
          <a:prstGeom prst="rect">
            <a:avLst/>
          </a:prstGeom>
        </p:spPr>
      </p:pic>
      <p:pic>
        <p:nvPicPr>
          <p:cNvPr id="9" name="Picture 8">
            <a:extLst>
              <a:ext uri="{FF2B5EF4-FFF2-40B4-BE49-F238E27FC236}">
                <a16:creationId xmlns:a16="http://schemas.microsoft.com/office/drawing/2014/main" id="{CCCD543A-677D-B744-9F84-89630A2B4F39}"/>
              </a:ext>
            </a:extLst>
          </p:cNvPr>
          <p:cNvPicPr>
            <a:picLocks noChangeAspect="1"/>
          </p:cNvPicPr>
          <p:nvPr/>
        </p:nvPicPr>
        <p:blipFill>
          <a:blip r:embed="rId3"/>
          <a:stretch>
            <a:fillRect/>
          </a:stretch>
        </p:blipFill>
        <p:spPr>
          <a:xfrm>
            <a:off x="2198488" y="4178369"/>
            <a:ext cx="7672899" cy="797366"/>
          </a:xfrm>
          <a:prstGeom prst="rect">
            <a:avLst/>
          </a:prstGeom>
        </p:spPr>
      </p:pic>
      <p:pic>
        <p:nvPicPr>
          <p:cNvPr id="11" name="Picture 10">
            <a:extLst>
              <a:ext uri="{FF2B5EF4-FFF2-40B4-BE49-F238E27FC236}">
                <a16:creationId xmlns:a16="http://schemas.microsoft.com/office/drawing/2014/main" id="{ABC001A4-82DB-6F42-B9A9-36362C452708}"/>
              </a:ext>
            </a:extLst>
          </p:cNvPr>
          <p:cNvPicPr>
            <a:picLocks noChangeAspect="1"/>
          </p:cNvPicPr>
          <p:nvPr/>
        </p:nvPicPr>
        <p:blipFill>
          <a:blip r:embed="rId4"/>
          <a:stretch>
            <a:fillRect/>
          </a:stretch>
        </p:blipFill>
        <p:spPr>
          <a:xfrm>
            <a:off x="2232342" y="4940377"/>
            <a:ext cx="7605189" cy="981314"/>
          </a:xfrm>
          <a:prstGeom prst="rect">
            <a:avLst/>
          </a:prstGeom>
        </p:spPr>
      </p:pic>
      <p:pic>
        <p:nvPicPr>
          <p:cNvPr id="13" name="Picture 12">
            <a:extLst>
              <a:ext uri="{FF2B5EF4-FFF2-40B4-BE49-F238E27FC236}">
                <a16:creationId xmlns:a16="http://schemas.microsoft.com/office/drawing/2014/main" id="{A4060F97-E6F8-6041-B52B-11D571AB3BDC}"/>
              </a:ext>
            </a:extLst>
          </p:cNvPr>
          <p:cNvPicPr>
            <a:picLocks noChangeAspect="1"/>
          </p:cNvPicPr>
          <p:nvPr/>
        </p:nvPicPr>
        <p:blipFill>
          <a:blip r:embed="rId5"/>
          <a:stretch>
            <a:fillRect/>
          </a:stretch>
        </p:blipFill>
        <p:spPr>
          <a:xfrm>
            <a:off x="2198488" y="5894574"/>
            <a:ext cx="7672899" cy="932003"/>
          </a:xfrm>
          <a:prstGeom prst="rect">
            <a:avLst/>
          </a:prstGeom>
        </p:spPr>
      </p:pic>
    </p:spTree>
    <p:extLst>
      <p:ext uri="{BB962C8B-B14F-4D97-AF65-F5344CB8AC3E}">
        <p14:creationId xmlns:p14="http://schemas.microsoft.com/office/powerpoint/2010/main" val="1926095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D79DC-078F-A946-B4F9-AA8DA586D624}"/>
              </a:ext>
            </a:extLst>
          </p:cNvPr>
          <p:cNvSpPr>
            <a:spLocks noGrp="1"/>
          </p:cNvSpPr>
          <p:nvPr>
            <p:ph type="title"/>
          </p:nvPr>
        </p:nvSpPr>
        <p:spPr/>
        <p:txBody>
          <a:bodyPr/>
          <a:lstStyle/>
          <a:p>
            <a:r>
              <a:rPr lang="en-US" dirty="0"/>
              <a:t>Loading…</a:t>
            </a:r>
          </a:p>
        </p:txBody>
      </p:sp>
      <p:sp>
        <p:nvSpPr>
          <p:cNvPr id="3" name="Content Placeholder 2">
            <a:extLst>
              <a:ext uri="{FF2B5EF4-FFF2-40B4-BE49-F238E27FC236}">
                <a16:creationId xmlns:a16="http://schemas.microsoft.com/office/drawing/2014/main" id="{8E4A61E8-2759-C24D-9132-8E40BEAD4A83}"/>
              </a:ext>
            </a:extLst>
          </p:cNvPr>
          <p:cNvSpPr>
            <a:spLocks noGrp="1"/>
          </p:cNvSpPr>
          <p:nvPr>
            <p:ph idx="1"/>
          </p:nvPr>
        </p:nvSpPr>
        <p:spPr/>
        <p:txBody>
          <a:bodyPr/>
          <a:lstStyle/>
          <a:p>
            <a:r>
              <a:rPr lang="en-US" dirty="0"/>
              <a:t>The LA citations data and the video game data was loaded from a CSV file to a DataFrame, and finally the data was converted to a SQL database.</a:t>
            </a:r>
          </a:p>
          <a:p>
            <a:r>
              <a:rPr lang="en-US" dirty="0"/>
              <a:t>MySQL database was chosen for both datasets because the data used is structured and unchanging.</a:t>
            </a:r>
          </a:p>
        </p:txBody>
      </p:sp>
      <p:pic>
        <p:nvPicPr>
          <p:cNvPr id="5" name="Picture 4">
            <a:extLst>
              <a:ext uri="{FF2B5EF4-FFF2-40B4-BE49-F238E27FC236}">
                <a16:creationId xmlns:a16="http://schemas.microsoft.com/office/drawing/2014/main" id="{4946C492-9880-E044-AEA2-9E85D3AB3458}"/>
              </a:ext>
            </a:extLst>
          </p:cNvPr>
          <p:cNvPicPr>
            <a:picLocks noChangeAspect="1"/>
          </p:cNvPicPr>
          <p:nvPr/>
        </p:nvPicPr>
        <p:blipFill>
          <a:blip r:embed="rId2"/>
          <a:stretch>
            <a:fillRect/>
          </a:stretch>
        </p:blipFill>
        <p:spPr>
          <a:xfrm>
            <a:off x="1500844" y="4568867"/>
            <a:ext cx="8133878" cy="467977"/>
          </a:xfrm>
          <a:prstGeom prst="rect">
            <a:avLst/>
          </a:prstGeom>
        </p:spPr>
      </p:pic>
      <p:pic>
        <p:nvPicPr>
          <p:cNvPr id="7" name="Picture 6">
            <a:extLst>
              <a:ext uri="{FF2B5EF4-FFF2-40B4-BE49-F238E27FC236}">
                <a16:creationId xmlns:a16="http://schemas.microsoft.com/office/drawing/2014/main" id="{709DB728-A98B-F94C-A01C-0142824A60DD}"/>
              </a:ext>
            </a:extLst>
          </p:cNvPr>
          <p:cNvPicPr>
            <a:picLocks noChangeAspect="1"/>
          </p:cNvPicPr>
          <p:nvPr/>
        </p:nvPicPr>
        <p:blipFill>
          <a:blip r:embed="rId3"/>
          <a:stretch>
            <a:fillRect/>
          </a:stretch>
        </p:blipFill>
        <p:spPr>
          <a:xfrm>
            <a:off x="1500845" y="4978030"/>
            <a:ext cx="8187262" cy="357588"/>
          </a:xfrm>
          <a:prstGeom prst="rect">
            <a:avLst/>
          </a:prstGeom>
        </p:spPr>
      </p:pic>
      <p:pic>
        <p:nvPicPr>
          <p:cNvPr id="9" name="Picture 8">
            <a:extLst>
              <a:ext uri="{FF2B5EF4-FFF2-40B4-BE49-F238E27FC236}">
                <a16:creationId xmlns:a16="http://schemas.microsoft.com/office/drawing/2014/main" id="{B60D53EB-48BE-A84C-810A-5E2F52380DE4}"/>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3"/>
                    </a14:imgEffect>
                  </a14:imgLayer>
                </a14:imgProps>
              </a:ext>
            </a:extLst>
          </a:blip>
          <a:stretch>
            <a:fillRect/>
          </a:stretch>
        </p:blipFill>
        <p:spPr>
          <a:xfrm>
            <a:off x="4866079" y="4806344"/>
            <a:ext cx="1690950" cy="137212"/>
          </a:xfrm>
          <a:prstGeom prst="rect">
            <a:avLst/>
          </a:prstGeom>
        </p:spPr>
      </p:pic>
      <p:pic>
        <p:nvPicPr>
          <p:cNvPr id="11" name="Picture 10">
            <a:extLst>
              <a:ext uri="{FF2B5EF4-FFF2-40B4-BE49-F238E27FC236}">
                <a16:creationId xmlns:a16="http://schemas.microsoft.com/office/drawing/2014/main" id="{EE412753-CF95-034E-8888-7E991B6887C9}"/>
              </a:ext>
            </a:extLst>
          </p:cNvPr>
          <p:cNvPicPr>
            <a:picLocks noChangeAspect="1"/>
          </p:cNvPicPr>
          <p:nvPr/>
        </p:nvPicPr>
        <p:blipFill>
          <a:blip r:embed="rId6"/>
          <a:stretch>
            <a:fillRect/>
          </a:stretch>
        </p:blipFill>
        <p:spPr>
          <a:xfrm>
            <a:off x="1500843" y="5285359"/>
            <a:ext cx="8133878" cy="1572641"/>
          </a:xfrm>
          <a:prstGeom prst="rect">
            <a:avLst/>
          </a:prstGeom>
        </p:spPr>
      </p:pic>
    </p:spTree>
    <p:extLst>
      <p:ext uri="{BB962C8B-B14F-4D97-AF65-F5344CB8AC3E}">
        <p14:creationId xmlns:p14="http://schemas.microsoft.com/office/powerpoint/2010/main" val="3367378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D79DC-078F-A946-B4F9-AA8DA586D624}"/>
              </a:ext>
            </a:extLst>
          </p:cNvPr>
          <p:cNvSpPr>
            <a:spLocks noGrp="1"/>
          </p:cNvSpPr>
          <p:nvPr>
            <p:ph type="title"/>
          </p:nvPr>
        </p:nvSpPr>
        <p:spPr/>
        <p:txBody>
          <a:bodyPr/>
          <a:lstStyle/>
          <a:p>
            <a:r>
              <a:rPr lang="en-US" dirty="0"/>
              <a:t>Loading…</a:t>
            </a:r>
          </a:p>
        </p:txBody>
      </p:sp>
      <p:pic>
        <p:nvPicPr>
          <p:cNvPr id="6" name="Content Placeholder 5">
            <a:extLst>
              <a:ext uri="{FF2B5EF4-FFF2-40B4-BE49-F238E27FC236}">
                <a16:creationId xmlns:a16="http://schemas.microsoft.com/office/drawing/2014/main" id="{0C92462F-5B5A-D94B-8BA8-39A7AC9B6E14}"/>
              </a:ext>
            </a:extLst>
          </p:cNvPr>
          <p:cNvPicPr>
            <a:picLocks noGrp="1" noChangeAspect="1"/>
          </p:cNvPicPr>
          <p:nvPr>
            <p:ph idx="1"/>
          </p:nvPr>
        </p:nvPicPr>
        <p:blipFill>
          <a:blip r:embed="rId2"/>
          <a:stretch>
            <a:fillRect/>
          </a:stretch>
        </p:blipFill>
        <p:spPr>
          <a:xfrm>
            <a:off x="1280673" y="2556329"/>
            <a:ext cx="9240477" cy="3709559"/>
          </a:xfrm>
        </p:spPr>
      </p:pic>
      <p:pic>
        <p:nvPicPr>
          <p:cNvPr id="9" name="Picture 8">
            <a:extLst>
              <a:ext uri="{FF2B5EF4-FFF2-40B4-BE49-F238E27FC236}">
                <a16:creationId xmlns:a16="http://schemas.microsoft.com/office/drawing/2014/main" id="{B60D53EB-48BE-A84C-810A-5E2F52380DE4}"/>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23"/>
                    </a14:imgEffect>
                  </a14:imgLayer>
                </a14:imgProps>
              </a:ext>
            </a:extLst>
          </a:blip>
          <a:stretch>
            <a:fillRect/>
          </a:stretch>
        </p:blipFill>
        <p:spPr>
          <a:xfrm>
            <a:off x="4866079" y="4806344"/>
            <a:ext cx="1690950" cy="137212"/>
          </a:xfrm>
          <a:prstGeom prst="rect">
            <a:avLst/>
          </a:prstGeom>
        </p:spPr>
      </p:pic>
      <p:pic>
        <p:nvPicPr>
          <p:cNvPr id="10" name="Picture 9">
            <a:extLst>
              <a:ext uri="{FF2B5EF4-FFF2-40B4-BE49-F238E27FC236}">
                <a16:creationId xmlns:a16="http://schemas.microsoft.com/office/drawing/2014/main" id="{6F6F3EDD-5FE5-AC49-9576-188142CC4E09}"/>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23"/>
                    </a14:imgEffect>
                  </a14:imgLayer>
                </a14:imgProps>
              </a:ext>
            </a:extLst>
          </a:blip>
          <a:stretch>
            <a:fillRect/>
          </a:stretch>
        </p:blipFill>
        <p:spPr>
          <a:xfrm>
            <a:off x="5084772" y="2988039"/>
            <a:ext cx="819918" cy="137212"/>
          </a:xfrm>
          <a:prstGeom prst="rect">
            <a:avLst/>
          </a:prstGeom>
        </p:spPr>
      </p:pic>
    </p:spTree>
    <p:extLst>
      <p:ext uri="{BB962C8B-B14F-4D97-AF65-F5344CB8AC3E}">
        <p14:creationId xmlns:p14="http://schemas.microsoft.com/office/powerpoint/2010/main" val="2069533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3CFF0-1D15-714E-B4E3-48CB71548B59}"/>
              </a:ext>
            </a:extLst>
          </p:cNvPr>
          <p:cNvSpPr>
            <a:spLocks noGrp="1"/>
          </p:cNvSpPr>
          <p:nvPr>
            <p:ph type="title"/>
          </p:nvPr>
        </p:nvSpPr>
        <p:spPr/>
        <p:txBody>
          <a:bodyPr/>
          <a:lstStyle/>
          <a:p>
            <a:r>
              <a:rPr lang="en-US" dirty="0"/>
              <a:t>Data Exploration (Citation Data)</a:t>
            </a:r>
          </a:p>
        </p:txBody>
      </p:sp>
      <p:sp>
        <p:nvSpPr>
          <p:cNvPr id="3" name="Content Placeholder 2">
            <a:extLst>
              <a:ext uri="{FF2B5EF4-FFF2-40B4-BE49-F238E27FC236}">
                <a16:creationId xmlns:a16="http://schemas.microsoft.com/office/drawing/2014/main" id="{6395A0CE-E78D-E240-94B0-B949567CBB83}"/>
              </a:ext>
            </a:extLst>
          </p:cNvPr>
          <p:cNvSpPr>
            <a:spLocks noGrp="1"/>
          </p:cNvSpPr>
          <p:nvPr>
            <p:ph idx="1"/>
          </p:nvPr>
        </p:nvSpPr>
        <p:spPr>
          <a:xfrm>
            <a:off x="1154954" y="2603500"/>
            <a:ext cx="4996463" cy="3416300"/>
          </a:xfrm>
        </p:spPr>
        <p:txBody>
          <a:bodyPr>
            <a:normAutofit fontScale="77500" lnSpcReduction="20000"/>
          </a:bodyPr>
          <a:lstStyle/>
          <a:p>
            <a:r>
              <a:rPr lang="en-US" dirty="0"/>
              <a:t>How many tickets were there as a total?</a:t>
            </a:r>
          </a:p>
          <a:p>
            <a:pPr lvl="1">
              <a:buFont typeface="Arial" panose="020B0604020202020204" pitchFamily="34" charset="0"/>
              <a:buChar char="•"/>
            </a:pPr>
            <a:r>
              <a:rPr lang="en-US" dirty="0"/>
              <a:t>9,068,783 unique tickets</a:t>
            </a:r>
          </a:p>
          <a:p>
            <a:r>
              <a:rPr lang="en-US" dirty="0"/>
              <a:t>How many tickets were there in 2014?</a:t>
            </a:r>
          </a:p>
          <a:p>
            <a:pPr lvl="1">
              <a:buFont typeface="Arial" panose="020B0604020202020204" pitchFamily="34" charset="0"/>
              <a:buChar char="•"/>
            </a:pPr>
            <a:r>
              <a:rPr lang="en-US" dirty="0"/>
              <a:t>39,443 unique tickets</a:t>
            </a:r>
          </a:p>
          <a:p>
            <a:r>
              <a:rPr lang="en-US" dirty="0"/>
              <a:t>How many tickets were there in 2015?</a:t>
            </a:r>
          </a:p>
          <a:p>
            <a:pPr lvl="1">
              <a:buFont typeface="Arial" panose="020B0604020202020204" pitchFamily="34" charset="0"/>
              <a:buChar char="•"/>
            </a:pPr>
            <a:r>
              <a:rPr lang="en-US" dirty="0"/>
              <a:t>2,181,378 unique tickets</a:t>
            </a:r>
          </a:p>
          <a:p>
            <a:r>
              <a:rPr lang="en-US" dirty="0"/>
              <a:t>Average ticket fine amount: $68.81.</a:t>
            </a:r>
          </a:p>
          <a:p>
            <a:r>
              <a:rPr lang="en-US" dirty="0"/>
              <a:t>Most popular violations: </a:t>
            </a:r>
          </a:p>
          <a:p>
            <a:pPr marL="800100" lvl="1" indent="-342900">
              <a:buFont typeface="+mj-lt"/>
              <a:buAutoNum type="arabicPeriod"/>
            </a:pPr>
            <a:r>
              <a:rPr lang="en-US" dirty="0"/>
              <a:t>NO PARK/STREET CLEAN</a:t>
            </a:r>
          </a:p>
          <a:p>
            <a:pPr marL="800100" lvl="1" indent="-342900">
              <a:buFont typeface="+mj-lt"/>
              <a:buAutoNum type="arabicPeriod"/>
            </a:pPr>
            <a:r>
              <a:rPr lang="en-US" dirty="0"/>
              <a:t>METER EXPIRED</a:t>
            </a:r>
          </a:p>
          <a:p>
            <a:pPr marL="800100" lvl="1" indent="-342900">
              <a:buFont typeface="+mj-lt"/>
              <a:buAutoNum type="arabicPeriod"/>
            </a:pPr>
            <a:r>
              <a:rPr lang="en-US" dirty="0"/>
              <a:t>RED ZONE</a:t>
            </a:r>
          </a:p>
          <a:p>
            <a:pPr marL="800100" lvl="1" indent="-342900">
              <a:buFont typeface="+mj-lt"/>
              <a:buAutoNum type="arabicPeriod"/>
            </a:pPr>
            <a:r>
              <a:rPr lang="en-US" dirty="0"/>
              <a:t>PREFERENTIAL PARKING</a:t>
            </a:r>
          </a:p>
          <a:p>
            <a:endParaRPr lang="en-US" dirty="0"/>
          </a:p>
        </p:txBody>
      </p:sp>
      <p:pic>
        <p:nvPicPr>
          <p:cNvPr id="7" name="Picture 6">
            <a:extLst>
              <a:ext uri="{FF2B5EF4-FFF2-40B4-BE49-F238E27FC236}">
                <a16:creationId xmlns:a16="http://schemas.microsoft.com/office/drawing/2014/main" id="{E29F2358-EAFB-B04C-BD7B-F81BA1DC4764}"/>
              </a:ext>
            </a:extLst>
          </p:cNvPr>
          <p:cNvPicPr>
            <a:picLocks noChangeAspect="1"/>
          </p:cNvPicPr>
          <p:nvPr/>
        </p:nvPicPr>
        <p:blipFill>
          <a:blip r:embed="rId2"/>
          <a:stretch>
            <a:fillRect/>
          </a:stretch>
        </p:blipFill>
        <p:spPr>
          <a:xfrm>
            <a:off x="6151418" y="2628900"/>
            <a:ext cx="5532582" cy="3365500"/>
          </a:xfrm>
          <a:prstGeom prst="rect">
            <a:avLst/>
          </a:prstGeom>
        </p:spPr>
      </p:pic>
    </p:spTree>
    <p:extLst>
      <p:ext uri="{BB962C8B-B14F-4D97-AF65-F5344CB8AC3E}">
        <p14:creationId xmlns:p14="http://schemas.microsoft.com/office/powerpoint/2010/main" val="289538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9FF05-7D9F-9B45-BE52-5051A7E9C3F1}"/>
              </a:ext>
            </a:extLst>
          </p:cNvPr>
          <p:cNvSpPr>
            <a:spLocks noGrp="1"/>
          </p:cNvSpPr>
          <p:nvPr>
            <p:ph type="title"/>
          </p:nvPr>
        </p:nvSpPr>
        <p:spPr/>
        <p:txBody>
          <a:bodyPr/>
          <a:lstStyle/>
          <a:p>
            <a:r>
              <a:rPr lang="en-US" dirty="0"/>
              <a:t>Data Exploration (Citation Data cont.)</a:t>
            </a:r>
          </a:p>
        </p:txBody>
      </p:sp>
      <p:sp>
        <p:nvSpPr>
          <p:cNvPr id="3" name="Content Placeholder 2">
            <a:extLst>
              <a:ext uri="{FF2B5EF4-FFF2-40B4-BE49-F238E27FC236}">
                <a16:creationId xmlns:a16="http://schemas.microsoft.com/office/drawing/2014/main" id="{BA25AF9B-CE90-584A-9E95-9DCCA154271B}"/>
              </a:ext>
            </a:extLst>
          </p:cNvPr>
          <p:cNvSpPr>
            <a:spLocks noGrp="1"/>
          </p:cNvSpPr>
          <p:nvPr>
            <p:ph idx="1"/>
          </p:nvPr>
        </p:nvSpPr>
        <p:spPr>
          <a:xfrm>
            <a:off x="1154955" y="2603500"/>
            <a:ext cx="4941046" cy="3416300"/>
          </a:xfrm>
        </p:spPr>
        <p:txBody>
          <a:bodyPr/>
          <a:lstStyle/>
          <a:p>
            <a:pPr marL="0" indent="0">
              <a:buNone/>
            </a:pPr>
            <a:r>
              <a:rPr lang="en-US" b="1" dirty="0"/>
              <a:t>Major Findings:</a:t>
            </a:r>
          </a:p>
          <a:p>
            <a:r>
              <a:rPr lang="en-US" dirty="0"/>
              <a:t>The City of Los Angeles makes roughly $30 million in just three months of parking violations on average.</a:t>
            </a:r>
          </a:p>
          <a:p>
            <a:r>
              <a:rPr lang="en-US" dirty="0"/>
              <a:t>The worst day to get a parking ticket in LA is the second day of every month.</a:t>
            </a:r>
          </a:p>
          <a:p>
            <a:r>
              <a:rPr lang="en-US" dirty="0"/>
              <a:t>On average, the best day to avoid getting a parking ticket is the middle of the month.</a:t>
            </a:r>
          </a:p>
          <a:p>
            <a:endParaRPr lang="en-US" dirty="0"/>
          </a:p>
          <a:p>
            <a:endParaRPr lang="en-US" dirty="0"/>
          </a:p>
        </p:txBody>
      </p:sp>
      <p:pic>
        <p:nvPicPr>
          <p:cNvPr id="5" name="Picture 4">
            <a:extLst>
              <a:ext uri="{FF2B5EF4-FFF2-40B4-BE49-F238E27FC236}">
                <a16:creationId xmlns:a16="http://schemas.microsoft.com/office/drawing/2014/main" id="{62D4EA5A-6965-B24E-ABD9-68E4B810C8DD}"/>
              </a:ext>
            </a:extLst>
          </p:cNvPr>
          <p:cNvPicPr>
            <a:picLocks noChangeAspect="1"/>
          </p:cNvPicPr>
          <p:nvPr/>
        </p:nvPicPr>
        <p:blipFill>
          <a:blip r:embed="rId2"/>
          <a:stretch>
            <a:fillRect/>
          </a:stretch>
        </p:blipFill>
        <p:spPr>
          <a:xfrm>
            <a:off x="6096000" y="2552700"/>
            <a:ext cx="5549900" cy="3517900"/>
          </a:xfrm>
          <a:prstGeom prst="rect">
            <a:avLst/>
          </a:prstGeom>
        </p:spPr>
      </p:pic>
    </p:spTree>
    <p:extLst>
      <p:ext uri="{BB962C8B-B14F-4D97-AF65-F5344CB8AC3E}">
        <p14:creationId xmlns:p14="http://schemas.microsoft.com/office/powerpoint/2010/main" val="15610327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447</TotalTime>
  <Words>468</Words>
  <Application>Microsoft Macintosh PowerPoint</Application>
  <PresentationFormat>Widescreen</PresentationFormat>
  <Paragraphs>44</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Century Gothic</vt:lpstr>
      <vt:lpstr>Wingdings 3</vt:lpstr>
      <vt:lpstr>Ion Boardroom</vt:lpstr>
      <vt:lpstr>ETL Project</vt:lpstr>
      <vt:lpstr>Project Overview</vt:lpstr>
      <vt:lpstr>Extraction (Citation Data)</vt:lpstr>
      <vt:lpstr>Extraction (Video Game Sales)</vt:lpstr>
      <vt:lpstr>Transformation</vt:lpstr>
      <vt:lpstr>Loading…</vt:lpstr>
      <vt:lpstr>Loading…</vt:lpstr>
      <vt:lpstr>Data Exploration (Citation Data)</vt:lpstr>
      <vt:lpstr>Data Exploration (Citation Data cont.)</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Xavier De La Rosa</dc:creator>
  <cp:lastModifiedBy>Xavier De La Rosa</cp:lastModifiedBy>
  <cp:revision>87</cp:revision>
  <dcterms:created xsi:type="dcterms:W3CDTF">2019-03-24T23:36:49Z</dcterms:created>
  <dcterms:modified xsi:type="dcterms:W3CDTF">2019-03-28T22:48:41Z</dcterms:modified>
</cp:coreProperties>
</file>